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5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6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charts/_rels/chart5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项目经费(万元)</c:v>
                </c:pt>
              </c:strCache>
            </c:strRef>
          </c:tx>
          <c:spPr>
            <a:solidFill>
              <a:srgbClr val="2C5F2D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4301F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128</c:v>
                </c:pt>
                <c:pt idx="1">
                  <c:v>145</c:v>
                </c:pt>
                <c:pt idx="2">
                  <c:v>132</c:v>
                </c:pt>
                <c:pt idx="3">
                  <c:v>168</c:v>
                </c:pt>
                <c:pt idx="4">
                  <c:v>185</c:v>
                </c:pt>
                <c:pt idx="5">
                  <c:v>210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24301F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4301F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8745F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lin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</c:v>
                </c:pt>
              </c:strCache>
            </c:strRef>
          </c:tx>
          <c:spPr>
            <a:solidFill>
              <a:srgbClr val="2C5F2D"/>
            </a:solidFill>
            <a:ln w="31750" cap="flat">
              <a:solidFill>
                <a:srgbClr val="2C5F2D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7"/>
            <c:spPr>
              <a:solidFill>
                <a:srgbClr val="2C5F2D"/>
              </a:solidFill>
              <a:ln w="9525" cap="flat">
                <a:solidFill>
                  <a:srgbClr val="2C5F2D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128</c:v>
                </c:pt>
                <c:pt idx="1">
                  <c:v>145</c:v>
                </c:pt>
                <c:pt idx="2">
                  <c:v>132</c:v>
                </c:pt>
                <c:pt idx="3">
                  <c:v>168</c:v>
                </c:pt>
                <c:pt idx="4">
                  <c:v>185</c:v>
                </c:pt>
                <c:pt idx="5">
                  <c:v>210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目标</c:v>
                </c:pt>
              </c:strCache>
            </c:strRef>
          </c:tx>
          <c:spPr>
            <a:solidFill>
              <a:srgbClr val="E76F51"/>
            </a:solidFill>
            <a:ln w="31750" cap="flat">
              <a:solidFill>
                <a:srgbClr val="E76F51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7"/>
            <c:spPr>
              <a:solidFill>
                <a:srgbClr val="E76F51"/>
              </a:solidFill>
              <a:ln w="9525" cap="flat">
                <a:solidFill>
                  <a:srgbClr val="E76F51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120</c:v>
                </c:pt>
                <c:pt idx="1">
                  <c:v>130</c:v>
                </c:pt>
                <c:pt idx="2">
                  <c:v>140</c:v>
                </c:pt>
                <c:pt idx="3">
                  <c:v>150</c:v>
                </c:pt>
                <c:pt idx="4">
                  <c:v>165</c:v>
                </c:pt>
                <c:pt idx="5">
                  <c:v>180</c:v>
                </c:pt>
              </c:numCache>
            </c:numRef>
          </c:val>
          <c:smooth val="0"/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2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4301F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68745F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100">
              <a:solidFill>
                <a:srgbClr val="24301F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封面：替换【】内信息即可。标题可按需改为“XX部门年中总结”。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章节页：三个关键词标签可改为本章节要点。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目标页：数字要可衡量。SMART 原则——具体、可测、有时限。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行动页：每一步都要有负责人和交付物，口头计划不算计划。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团队页：圆形占位可替换为真实照片（右键→更改图片）。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资源页：需求=事项+量化描述+负责人+时限，四要素齐全。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结尾页：可在此页留联系方式，方便会后对接。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目录页：章节标题与第3/10页章节页保持一致。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章节页：三个关键词标签可改为本章节要点。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四个核心指标卡片：换成你的真实数据，一张幻灯片不要超过4个指标。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图表为原生可编辑图表：右键→编辑数据即可替换。右侧写3条“数据说明了什么”。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双线对比：实际 vs 目标。可在备注里说明偏差原因。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时间轴：6个节点以内最清爽，事多就合并同类项。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4个项目卡片：进度条是形状，拖动宽度即可调整百分比。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亮点讲数据，不足必须带对策——只提问题不给方案是大忌。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5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6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C3D1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97BC62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45720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D7E7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【公司LOGO】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675120" y="822960"/>
            <a:ext cx="51206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0" b="1" dirty="0">
                <a:solidFill>
                  <a:srgbClr val="FFFFFF">
                    <a:alpha val="18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2026</a:t>
            </a:r>
            <a:endParaRPr lang="en-US" sz="13000" dirty="0"/>
          </a:p>
        </p:txBody>
      </p:sp>
      <p:sp>
        <p:nvSpPr>
          <p:cNvPr id="7" name="Text 5"/>
          <p:cNvSpPr/>
          <p:nvPr/>
        </p:nvSpPr>
        <p:spPr>
          <a:xfrm>
            <a:off x="594360" y="2377440"/>
            <a:ext cx="86868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年中工作总结</a:t>
            </a:r>
            <a:endParaRPr lang="en-US" sz="5200" dirty="0"/>
          </a:p>
        </p:txBody>
      </p:sp>
      <p:sp>
        <p:nvSpPr>
          <p:cNvPr id="8" name="Text 6"/>
          <p:cNvSpPr/>
          <p:nvPr/>
        </p:nvSpPr>
        <p:spPr>
          <a:xfrm>
            <a:off x="594360" y="3611880"/>
            <a:ext cx="7315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97BC62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复盘上半年 · 决胜下半年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594360" y="41605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400" kern="0" dirty="0">
                <a:solidFill>
                  <a:srgbClr val="D7E7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MID-YEAR WORK REPORT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94360" y="5760720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7E7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汇报人：【姓名】    部门：【部门名称】    日期：【2026-XX-XX】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C3D1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97BC62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1371600"/>
            <a:ext cx="5029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0" b="1" dirty="0">
                <a:solidFill>
                  <a:srgbClr val="FFFFFF">
                    <a:alpha val="22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0" dirty="0"/>
          </a:p>
        </p:txBody>
      </p:sp>
      <p:sp>
        <p:nvSpPr>
          <p:cNvPr id="6" name="Text 4"/>
          <p:cNvSpPr/>
          <p:nvPr/>
        </p:nvSpPr>
        <p:spPr>
          <a:xfrm>
            <a:off x="594360" y="3657600"/>
            <a:ext cx="9601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下半年工作计划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594360" y="461772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D7E7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目标设定 · 关键行动 · 资源需求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594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594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三大目标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880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2880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五步行动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166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5166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资源保障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H2 GOALS · 下半年目标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三大核心目标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975104" y="2258568"/>
            <a:ext cx="768096" cy="768096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09" y="2458273"/>
            <a:ext cx="368686" cy="36868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777240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¥1200万</a:t>
            </a:r>
            <a:endParaRPr lang="en-US" sz="3200" dirty="0"/>
          </a:p>
        </p:txBody>
      </p:sp>
      <p:sp>
        <p:nvSpPr>
          <p:cNvPr id="8" name="Text 5"/>
          <p:cNvSpPr/>
          <p:nvPr/>
        </p:nvSpPr>
        <p:spPr>
          <a:xfrm>
            <a:off x="777240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业绩目标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914400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H2 项目经费冲刺 1200 万，全年锁定 2200 万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4361688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5742432" y="2258568"/>
            <a:ext cx="768096" cy="768096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137" y="2458273"/>
            <a:ext cx="368686" cy="368686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4544568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个</a:t>
            </a:r>
            <a:endParaRPr lang="en-US" sz="3200" dirty="0"/>
          </a:p>
        </p:txBody>
      </p:sp>
      <p:sp>
        <p:nvSpPr>
          <p:cNvPr id="14" name="Text 10"/>
          <p:cNvSpPr/>
          <p:nvPr/>
        </p:nvSpPr>
        <p:spPr>
          <a:xfrm>
            <a:off x="4544568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产品目标</a:t>
            </a:r>
            <a:endParaRPr lang="en-US" sz="1400" dirty="0"/>
          </a:p>
        </p:txBody>
      </p:sp>
      <p:sp>
        <p:nvSpPr>
          <p:cNvPr id="15" name="Text 11"/>
          <p:cNvSpPr/>
          <p:nvPr/>
        </p:nvSpPr>
        <p:spPr>
          <a:xfrm>
            <a:off x="4681728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【产品A】正式发布，【产品B/C】完成公测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8129016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9509760" y="2258568"/>
            <a:ext cx="768096" cy="768096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9465" y="2458273"/>
            <a:ext cx="368686" cy="368686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8311896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NPS 45+</a:t>
            </a:r>
            <a:endParaRPr lang="en-US" sz="3200" dirty="0"/>
          </a:p>
        </p:txBody>
      </p:sp>
      <p:sp>
        <p:nvSpPr>
          <p:cNvPr id="20" name="Text 15"/>
          <p:cNvSpPr/>
          <p:nvPr/>
        </p:nvSpPr>
        <p:spPr>
          <a:xfrm>
            <a:off x="8311896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客户目标</a:t>
            </a:r>
            <a:endParaRPr lang="en-US" sz="1400" dirty="0"/>
          </a:p>
        </p:txBody>
      </p:sp>
      <p:sp>
        <p:nvSpPr>
          <p:cNvPr id="21" name="Text 16"/>
          <p:cNvSpPr/>
          <p:nvPr/>
        </p:nvSpPr>
        <p:spPr>
          <a:xfrm>
            <a:off x="8449056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重点客户全覆盖回访，NPS 提升至 45 以上</a:t>
            </a:r>
            <a:endParaRPr lang="en-US" sz="1100" dirty="0"/>
          </a:p>
        </p:txBody>
      </p:sp>
      <p:sp>
        <p:nvSpPr>
          <p:cNvPr id="22" name="Text 17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3" name="Text 18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 / 15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ACTION PLAN · 关键行动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下半年五步行动计划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1188720" y="2869387"/>
            <a:ext cx="9784080" cy="21946"/>
          </a:xfrm>
          <a:prstGeom prst="rect">
            <a:avLst/>
          </a:prstGeom>
          <a:solidFill>
            <a:srgbClr val="97BC62"/>
          </a:solidFill>
          <a:ln/>
        </p:spPr>
      </p:sp>
      <p:sp>
        <p:nvSpPr>
          <p:cNvPr id="5" name="Shape 3"/>
          <p:cNvSpPr/>
          <p:nvPr/>
        </p:nvSpPr>
        <p:spPr>
          <a:xfrm>
            <a:off x="1234440" y="2569464"/>
            <a:ext cx="621792" cy="621792"/>
          </a:xfrm>
          <a:prstGeom prst="ellipse">
            <a:avLst/>
          </a:prstGeom>
          <a:solidFill>
            <a:srgbClr val="2C5F2D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34440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685800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7月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85800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启动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48640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【行动1】Q3 战役部署，责任到人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447288" y="2569464"/>
            <a:ext cx="621792" cy="621792"/>
          </a:xfrm>
          <a:prstGeom prst="ellipse">
            <a:avLst/>
          </a:prstGeom>
          <a:solidFill>
            <a:srgbClr val="2C5F2D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447288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2898648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8月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2898648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攻坚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2761488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【行动2】产品A 发布 + 首波推广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5660136" y="2569464"/>
            <a:ext cx="621792" cy="621792"/>
          </a:xfrm>
          <a:prstGeom prst="ellipse">
            <a:avLst/>
          </a:prstGeom>
          <a:solidFill>
            <a:srgbClr val="2C5F2D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660136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5111496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9月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5111496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放量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974336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【行动3】渠道铺开，复制标杆案例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7872984" y="2569464"/>
            <a:ext cx="621792" cy="621792"/>
          </a:xfrm>
          <a:prstGeom prst="ellipse">
            <a:avLst/>
          </a:prstGeom>
          <a:solidFill>
            <a:srgbClr val="2C5F2D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872984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7324344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10-11月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7324344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冲刺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7187184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【行动4】大客户收官谈判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10085832" y="2569464"/>
            <a:ext cx="621792" cy="621792"/>
          </a:xfrm>
          <a:prstGeom prst="ellipse">
            <a:avLst/>
          </a:prstGeom>
          <a:solidFill>
            <a:srgbClr val="2C5F2D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085832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9537192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12月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9537192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收官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9400032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【行动5】年度复盘 + 明年规划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 / 15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TEAM · 团队介绍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核心团队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243584" y="2286000"/>
            <a:ext cx="1316736" cy="1316736"/>
          </a:xfrm>
          <a:prstGeom prst="ellipse">
            <a:avLst/>
          </a:prstGeom>
          <a:solidFill>
            <a:srgbClr val="F0F5EC"/>
          </a:solidFill>
          <a:ln w="19050">
            <a:solidFill>
              <a:srgbClr val="97BC6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43584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张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777240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【张XX】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77240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负责人 / 总监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68680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整体策略与资源统筹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447288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096512" y="2286000"/>
            <a:ext cx="1316736" cy="1316736"/>
          </a:xfrm>
          <a:prstGeom prst="ellipse">
            <a:avLst/>
          </a:prstGeom>
          <a:solidFill>
            <a:srgbClr val="F0F5EC"/>
          </a:solidFill>
          <a:ln w="19050">
            <a:solidFill>
              <a:srgbClr val="97BC6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096512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李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3630168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【李XX】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630168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产品负责人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721608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产品线规划与交付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6300216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949440" y="2286000"/>
            <a:ext cx="1316736" cy="1316736"/>
          </a:xfrm>
          <a:prstGeom prst="ellipse">
            <a:avLst/>
          </a:prstGeom>
          <a:solidFill>
            <a:srgbClr val="F0F5EC"/>
          </a:solidFill>
          <a:ln w="19050">
            <a:solidFill>
              <a:srgbClr val="97BC62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949440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王</a:t>
            </a:r>
            <a:endParaRPr lang="en-US" sz="3600" dirty="0"/>
          </a:p>
        </p:txBody>
      </p:sp>
      <p:sp>
        <p:nvSpPr>
          <p:cNvPr id="19" name="Text 17"/>
          <p:cNvSpPr/>
          <p:nvPr/>
        </p:nvSpPr>
        <p:spPr>
          <a:xfrm>
            <a:off x="6483096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【王XX】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483096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技术负责人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574536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系统架构与稳定性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9153144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9802368" y="2286000"/>
            <a:ext cx="1316736" cy="1316736"/>
          </a:xfrm>
          <a:prstGeom prst="ellipse">
            <a:avLst/>
          </a:prstGeom>
          <a:solidFill>
            <a:srgbClr val="F0F5EC"/>
          </a:solidFill>
          <a:ln w="19050">
            <a:solidFill>
              <a:srgbClr val="97BC62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9802368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赵</a:t>
            </a:r>
            <a:endParaRPr lang="en-US" sz="3600" dirty="0"/>
          </a:p>
        </p:txBody>
      </p:sp>
      <p:sp>
        <p:nvSpPr>
          <p:cNvPr id="25" name="Text 23"/>
          <p:cNvSpPr/>
          <p:nvPr/>
        </p:nvSpPr>
        <p:spPr>
          <a:xfrm>
            <a:off x="9336024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【赵XX】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9336024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运营负责人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9427464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客户成功与市场推广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 / 15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SUPPORT NEEDED · 资源需求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下半年所需支持</a:t>
            </a:r>
            <a:endParaRPr lang="en-US" sz="3000" dirty="0"/>
          </a:p>
        </p:txBody>
      </p:sp>
      <p:graphicFrame>
        <p:nvGraphicFramePr>
          <p:cNvPr id="1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94360" y="1874520"/>
          <a:ext cx="11000232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5696712"/>
                <a:gridCol w="1828800"/>
                <a:gridCol w="1828800"/>
              </a:tblGrid>
              <a:tr h="5029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事项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5F2D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需求描述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5F2D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负责人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5F2D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期望时间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5F2D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人力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【例：增补前端工程师 1 名、运营 1 名】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【张XX】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8 月前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预算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【例：Q3 市场推广预算 30 万元】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【李XX】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7 月内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系统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【例：CRM 系统采购与数据迁移】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【王XX】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Q3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协同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【例：需要市场部每周提供线索清单】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【赵XX】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4301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常态化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7BC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94360" y="5806440"/>
            <a:ext cx="110002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提需求的技巧：说清“要什么、为什么、不给会怎样”，越具体越容易批。</a:t>
            </a:r>
            <a:endParaRPr lang="en-US" sz="1100" dirty="0"/>
          </a:p>
        </p:txBody>
      </p:sp>
      <p:sp>
        <p:nvSpPr>
          <p:cNvPr id="6" name="Text 3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 / 15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C3D1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97BC62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2468880"/>
            <a:ext cx="1100023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感谢聆听 · 请批评指正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594360" y="3611880"/>
            <a:ext cx="1100023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spc="400" kern="0" dirty="0">
                <a:solidFill>
                  <a:srgbClr val="D7E7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 FOR LISTENING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94360" y="5120640"/>
            <a:ext cx="1100023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7E7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【汇报人】 · 【部门】 · 【邮箱/电话】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94360" y="1828800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1828800" y="1773936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上半年工作回顾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目标达成 · 核心数据 · 重点项目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594360" y="2944368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1828800" y="2889504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亮点与不足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经验沉淀 · 问题复盘 · 改进措施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594360" y="4059936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1828800" y="4005072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下半年工作计划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目标设定 · 关键行动 · 资源需求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594360" y="5175504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3400" dirty="0"/>
          </a:p>
        </p:txBody>
      </p:sp>
      <p:sp>
        <p:nvSpPr>
          <p:cNvPr id="11" name="Text 9"/>
          <p:cNvSpPr/>
          <p:nvPr/>
        </p:nvSpPr>
        <p:spPr>
          <a:xfrm>
            <a:off x="1828800" y="5120640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团队与支持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团队建设 · 协作需求 · 致谢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9692640" y="2194560"/>
            <a:ext cx="4023360" cy="4023360"/>
          </a:xfrm>
          <a:prstGeom prst="ellipse">
            <a:avLst/>
          </a:prstGeom>
          <a:solidFill>
            <a:srgbClr val="F0F5EC"/>
          </a:solidFill>
          <a:ln/>
        </p:spPr>
      </p:sp>
      <p:sp>
        <p:nvSpPr>
          <p:cNvPr id="13" name="Text 11"/>
          <p:cNvSpPr/>
          <p:nvPr/>
        </p:nvSpPr>
        <p:spPr>
          <a:xfrm>
            <a:off x="9966960" y="3291840"/>
            <a:ext cx="3474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2C5F2D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H1</a:t>
            </a:r>
            <a:endParaRPr lang="en-US" sz="3000" dirty="0"/>
          </a:p>
          <a:p>
            <a:pPr algn="ctr" indent="0" marL="0">
              <a:buNone/>
            </a:pPr>
            <a:r>
              <a:rPr lang="en-US" sz="3000" b="1" dirty="0">
                <a:solidFill>
                  <a:srgbClr val="2C5F2D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REPORT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 / 15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C3D1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97BC62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1371600"/>
            <a:ext cx="5029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0" b="1" dirty="0">
                <a:solidFill>
                  <a:srgbClr val="FFFFFF">
                    <a:alpha val="22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0" dirty="0"/>
          </a:p>
        </p:txBody>
      </p:sp>
      <p:sp>
        <p:nvSpPr>
          <p:cNvPr id="6" name="Text 4"/>
          <p:cNvSpPr/>
          <p:nvPr/>
        </p:nvSpPr>
        <p:spPr>
          <a:xfrm>
            <a:off x="594360" y="3657600"/>
            <a:ext cx="9601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上半年工作回顾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594360" y="461772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D7E7CC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目标达成 · 核心数据 · 重点项目 · 大事记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594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594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核心数据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880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2880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166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5166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里程碑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KEY METRICS · 核心数据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上半年核心数据总览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86968" y="2267712"/>
            <a:ext cx="603504" cy="603504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879" y="2424623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868680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¥968万</a:t>
            </a:r>
            <a:endParaRPr lang="en-US" sz="3400" dirty="0"/>
          </a:p>
        </p:txBody>
      </p:sp>
      <p:sp>
        <p:nvSpPr>
          <p:cNvPr id="8" name="Text 5"/>
          <p:cNvSpPr/>
          <p:nvPr/>
        </p:nvSpPr>
        <p:spPr>
          <a:xfrm>
            <a:off x="868680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累计项目经费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868680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同比 +18.2%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3447288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739896" y="2267712"/>
            <a:ext cx="603504" cy="603504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807" y="2424623"/>
            <a:ext cx="289682" cy="28968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721608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92%</a:t>
            </a:r>
            <a:endParaRPr lang="en-US" sz="3400" dirty="0"/>
          </a:p>
        </p:txBody>
      </p:sp>
      <p:sp>
        <p:nvSpPr>
          <p:cNvPr id="14" name="Text 10"/>
          <p:cNvSpPr/>
          <p:nvPr/>
        </p:nvSpPr>
        <p:spPr>
          <a:xfrm>
            <a:off x="3721608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年度目标完成进度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3721608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超时间进度 8pct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6300216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6592824" y="2267712"/>
            <a:ext cx="603504" cy="603504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735" y="2424623"/>
            <a:ext cx="289682" cy="289682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6574536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47个</a:t>
            </a:r>
            <a:endParaRPr lang="en-US" sz="3400" dirty="0"/>
          </a:p>
        </p:txBody>
      </p:sp>
      <p:sp>
        <p:nvSpPr>
          <p:cNvPr id="20" name="Text 15"/>
          <p:cNvSpPr/>
          <p:nvPr/>
        </p:nvSpPr>
        <p:spPr>
          <a:xfrm>
            <a:off x="6574536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重点项目交付数</a:t>
            </a:r>
            <a:endParaRPr lang="en-US" sz="1300" dirty="0"/>
          </a:p>
        </p:txBody>
      </p:sp>
      <p:sp>
        <p:nvSpPr>
          <p:cNvPr id="21" name="Text 16"/>
          <p:cNvSpPr/>
          <p:nvPr/>
        </p:nvSpPr>
        <p:spPr>
          <a:xfrm>
            <a:off x="6574536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按期交付率 95.7%</a:t>
            </a:r>
            <a:endParaRPr lang="en-US" sz="1100" dirty="0"/>
          </a:p>
        </p:txBody>
      </p:sp>
      <p:sp>
        <p:nvSpPr>
          <p:cNvPr id="22" name="Shape 17"/>
          <p:cNvSpPr/>
          <p:nvPr/>
        </p:nvSpPr>
        <p:spPr>
          <a:xfrm>
            <a:off x="9153144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9445752" y="2267712"/>
            <a:ext cx="603504" cy="603504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2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663" y="2424623"/>
            <a:ext cx="289682" cy="28968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9427464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128人</a:t>
            </a:r>
            <a:endParaRPr lang="en-US" sz="3400" dirty="0"/>
          </a:p>
        </p:txBody>
      </p:sp>
      <p:sp>
        <p:nvSpPr>
          <p:cNvPr id="26" name="Text 20"/>
          <p:cNvSpPr/>
          <p:nvPr/>
        </p:nvSpPr>
        <p:spPr>
          <a:xfrm>
            <a:off x="9427464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团队规模 / 覆盖客户</a:t>
            </a:r>
            <a:endParaRPr lang="en-US" sz="1300" dirty="0"/>
          </a:p>
        </p:txBody>
      </p:sp>
      <p:sp>
        <p:nvSpPr>
          <p:cNvPr id="27" name="Text 21"/>
          <p:cNvSpPr/>
          <p:nvPr/>
        </p:nvSpPr>
        <p:spPr>
          <a:xfrm>
            <a:off x="9427464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较年初 +16人</a:t>
            </a:r>
            <a:endParaRPr lang="en-US" sz="1100" dirty="0"/>
          </a:p>
        </p:txBody>
      </p:sp>
      <p:sp>
        <p:nvSpPr>
          <p:cNvPr id="28" name="Text 2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9" name="Text 2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 / 15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TREND · 数据透视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上半年逐月项目经费走势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94360" y="1737360"/>
          <a:ext cx="6949440" cy="42976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7955280" y="1783080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关键解读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7955280" y="228600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F0F5EC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0" y="239572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月小幅回落系季节性因素，Q2 起连续 3 个月环比正增长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7955280" y="352044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F0F5EC"/>
          </a:solidFill>
          <a:ln/>
        </p:spPr>
      </p:sp>
      <p:sp>
        <p:nvSpPr>
          <p:cNvPr id="9" name="Text 6"/>
          <p:cNvSpPr/>
          <p:nvPr/>
        </p:nvSpPr>
        <p:spPr>
          <a:xfrm>
            <a:off x="8138160" y="363016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 月单月创历史新高，主要贡献来自【项目/产品线 A】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7955280" y="475488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F0F5EC"/>
          </a:solidFill>
          <a:ln/>
        </p:spPr>
      </p:sp>
      <p:sp>
        <p:nvSpPr>
          <p:cNvPr id="11" name="Text 8"/>
          <p:cNvSpPr/>
          <p:nvPr/>
        </p:nvSpPr>
        <p:spPr>
          <a:xfrm>
            <a:off x="8138160" y="486460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H1 累计 968 万，完成年度目标 52%，超时间进度</a:t>
            </a:r>
            <a:endParaRPr lang="en-US" sz="1150" dirty="0"/>
          </a:p>
        </p:txBody>
      </p:sp>
      <p:sp>
        <p:nvSpPr>
          <p:cNvPr id="12" name="Text 9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 / 15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TARGET vs ACTUAL · 达成对比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实际达成 vs 计划目标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94360" y="1783080"/>
          <a:ext cx="10972800" cy="40233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 / 15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TIMELINE · 大事记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上半年关键里程碑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868680" y="3555187"/>
            <a:ext cx="10469880" cy="21946"/>
          </a:xfrm>
          <a:prstGeom prst="rect">
            <a:avLst/>
          </a:prstGeom>
          <a:solidFill>
            <a:srgbClr val="97BC62"/>
          </a:solidFill>
          <a:ln/>
        </p:spPr>
      </p:sp>
      <p:sp>
        <p:nvSpPr>
          <p:cNvPr id="5" name="Shape 3"/>
          <p:cNvSpPr/>
          <p:nvPr/>
        </p:nvSpPr>
        <p:spPr>
          <a:xfrm>
            <a:off x="1481328" y="3438144"/>
            <a:ext cx="256032" cy="256032"/>
          </a:xfrm>
          <a:prstGeom prst="ellipse">
            <a:avLst/>
          </a:prstGeom>
          <a:solidFill>
            <a:srgbClr val="2C5F2D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5836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9552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1月 · 年度规划发布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明确 H1 三大主攻方向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264408" y="3438144"/>
            <a:ext cx="256032" cy="256032"/>
          </a:xfrm>
          <a:prstGeom prst="ellipse">
            <a:avLst/>
          </a:prstGeom>
          <a:solidFill>
            <a:srgbClr val="2C5F2D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44144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257860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2月 · 【项目A】启动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完成立项与资源到位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5047488" y="3438144"/>
            <a:ext cx="256032" cy="256032"/>
          </a:xfrm>
          <a:prstGeom prst="ellipse">
            <a:avLst/>
          </a:prstGeom>
          <a:solidFill>
            <a:srgbClr val="2C5F2D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22452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36168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3月 · Q1 复盘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达成率 101%，修正 Q2 打法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830568" y="3438144"/>
            <a:ext cx="256032" cy="256032"/>
          </a:xfrm>
          <a:prstGeom prst="ellipse">
            <a:avLst/>
          </a:prstGeom>
          <a:solidFill>
            <a:srgbClr val="2C5F2D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00760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614476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4月 · 【系统B】上线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效率提升 30%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613648" y="3438144"/>
            <a:ext cx="256032" cy="256032"/>
          </a:xfrm>
          <a:prstGeom prst="ellipse">
            <a:avLst/>
          </a:prstGeom>
          <a:solidFill>
            <a:srgbClr val="2C5F2D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779068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92784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5月 · 【客户C】签约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单笔金额年度最大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10396728" y="3438144"/>
            <a:ext cx="256032" cy="256032"/>
          </a:xfrm>
          <a:prstGeom prst="ellipse">
            <a:avLst/>
          </a:prstGeom>
          <a:solidFill>
            <a:srgbClr val="2C5F2D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957376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0F5EC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971092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6月 · H1 冲刺收官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超额完成半年目标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 / 15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KEY PROJECTS · 重点项目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重点项目进展一览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2880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68680" y="208483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210312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A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011680" y="206654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【新一代产品线研发】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68680" y="265176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完成需求冻结与两轮迭代，进入内测阶段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868680" y="331012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0F5EC"/>
          </a:solidFill>
          <a:ln/>
        </p:spPr>
      </p:sp>
      <p:sp>
        <p:nvSpPr>
          <p:cNvPr id="10" name="Shape 8"/>
          <p:cNvSpPr/>
          <p:nvPr/>
        </p:nvSpPr>
        <p:spPr>
          <a:xfrm>
            <a:off x="868680" y="3310128"/>
            <a:ext cx="3225546" cy="146304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11" name="Text 9"/>
          <p:cNvSpPr/>
          <p:nvPr/>
        </p:nvSpPr>
        <p:spPr>
          <a:xfrm>
            <a:off x="4773168" y="318211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85%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263640" y="182880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6537960" y="208483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14" name="Text 12"/>
          <p:cNvSpPr/>
          <p:nvPr/>
        </p:nvSpPr>
        <p:spPr>
          <a:xfrm>
            <a:off x="6537960" y="210312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B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680960" y="206654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【核心系统升级改造】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6537960" y="265176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已上线 3 个模块，稳定性 99.95%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537960" y="331012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0F5EC"/>
          </a:solidFill>
          <a:ln/>
        </p:spPr>
      </p:sp>
      <p:sp>
        <p:nvSpPr>
          <p:cNvPr id="18" name="Shape 16"/>
          <p:cNvSpPr/>
          <p:nvPr/>
        </p:nvSpPr>
        <p:spPr>
          <a:xfrm>
            <a:off x="6537960" y="3310128"/>
            <a:ext cx="2656332" cy="146304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19" name="Text 17"/>
          <p:cNvSpPr/>
          <p:nvPr/>
        </p:nvSpPr>
        <p:spPr>
          <a:xfrm>
            <a:off x="10442448" y="318211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70%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94360" y="406908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68680" y="432511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22" name="Text 20"/>
          <p:cNvSpPr/>
          <p:nvPr/>
        </p:nvSpPr>
        <p:spPr>
          <a:xfrm>
            <a:off x="868680" y="434340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C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2011680" y="430682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【重点客户拓展计划】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868680" y="489204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新增签约客户 12 家，pipeline 储备充足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868680" y="555040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0F5EC"/>
          </a:solidFill>
          <a:ln/>
        </p:spPr>
      </p:sp>
      <p:sp>
        <p:nvSpPr>
          <p:cNvPr id="26" name="Shape 24"/>
          <p:cNvSpPr/>
          <p:nvPr/>
        </p:nvSpPr>
        <p:spPr>
          <a:xfrm>
            <a:off x="868680" y="5550408"/>
            <a:ext cx="2276856" cy="146304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27" name="Text 25"/>
          <p:cNvSpPr/>
          <p:nvPr/>
        </p:nvSpPr>
        <p:spPr>
          <a:xfrm>
            <a:off x="4773168" y="542239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60%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6263640" y="406908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97BC62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6537960" y="432511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30" name="Text 28"/>
          <p:cNvSpPr/>
          <p:nvPr/>
        </p:nvSpPr>
        <p:spPr>
          <a:xfrm>
            <a:off x="6537960" y="434340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D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7680960" y="430682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【内部效率提升工程】</a:t>
            </a:r>
            <a:endParaRPr lang="en-US" sz="1500" dirty="0"/>
          </a:p>
        </p:txBody>
      </p:sp>
      <p:sp>
        <p:nvSpPr>
          <p:cNvPr id="32" name="Text 30"/>
          <p:cNvSpPr/>
          <p:nvPr/>
        </p:nvSpPr>
        <p:spPr>
          <a:xfrm>
            <a:off x="6537960" y="489204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流程自动化覆盖 8 个高频场景</a:t>
            </a:r>
            <a:endParaRPr lang="en-US" sz="1150" dirty="0"/>
          </a:p>
        </p:txBody>
      </p:sp>
      <p:sp>
        <p:nvSpPr>
          <p:cNvPr id="33" name="Shape 31"/>
          <p:cNvSpPr/>
          <p:nvPr/>
        </p:nvSpPr>
        <p:spPr>
          <a:xfrm>
            <a:off x="6537960" y="555040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0F5EC"/>
          </a:solidFill>
          <a:ln/>
        </p:spPr>
      </p:sp>
      <p:sp>
        <p:nvSpPr>
          <p:cNvPr id="34" name="Shape 32"/>
          <p:cNvSpPr/>
          <p:nvPr/>
        </p:nvSpPr>
        <p:spPr>
          <a:xfrm>
            <a:off x="6537960" y="5550408"/>
            <a:ext cx="1707642" cy="146304"/>
          </a:xfrm>
          <a:prstGeom prst="roundRect">
            <a:avLst>
              <a:gd name="adj" fmla="val 50000"/>
            </a:avLst>
          </a:prstGeom>
          <a:solidFill>
            <a:srgbClr val="2C5F2D"/>
          </a:solidFill>
          <a:ln/>
        </p:spPr>
      </p:sp>
      <p:sp>
        <p:nvSpPr>
          <p:cNvPr id="35" name="Text 33"/>
          <p:cNvSpPr/>
          <p:nvPr/>
        </p:nvSpPr>
        <p:spPr>
          <a:xfrm>
            <a:off x="10442448" y="542239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45%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 / 15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2C5F2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REVIEW · 亮点与不足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做得好的 · 需要改进的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28800"/>
            <a:ext cx="5394960" cy="4160520"/>
          </a:xfrm>
          <a:prstGeom prst="roundRect">
            <a:avLst>
              <a:gd name="adj" fmla="val 3077"/>
            </a:avLst>
          </a:prstGeom>
          <a:solidFill>
            <a:srgbClr val="F0F5EC"/>
          </a:solidFill>
          <a:ln/>
        </p:spPr>
      </p:sp>
      <p:sp>
        <p:nvSpPr>
          <p:cNvPr id="5" name="Shape 3"/>
          <p:cNvSpPr/>
          <p:nvPr/>
        </p:nvSpPr>
        <p:spPr>
          <a:xfrm>
            <a:off x="914400" y="2121408"/>
            <a:ext cx="548640" cy="548640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046" y="2264054"/>
            <a:ext cx="263347" cy="263347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45920" y="2157984"/>
            <a:ext cx="4023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三大亮点</a:t>
            </a:r>
            <a:endParaRPr lang="en-US" sz="170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32" y="3026664"/>
            <a:ext cx="237744" cy="23774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325880" y="291693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【亮点1】例：新签客户数创同期新高，同比 +35%</a:t>
            </a:r>
            <a:endParaRPr lang="en-US" sz="12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32" y="3986784"/>
            <a:ext cx="237744" cy="237744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325880" y="387705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【亮点2】例：核心系统可用性提升至 99.95%</a:t>
            </a:r>
            <a:endParaRPr lang="en-US" sz="12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832" y="4946904"/>
            <a:ext cx="237744" cy="23774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325880" y="483717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【亮点3】例：团队人效提升，人均产出 +12%</a:t>
            </a:r>
            <a:endParaRPr lang="en-US" sz="1200" dirty="0"/>
          </a:p>
        </p:txBody>
      </p:sp>
      <p:sp>
        <p:nvSpPr>
          <p:cNvPr id="14" name="Shape 8"/>
          <p:cNvSpPr/>
          <p:nvPr/>
        </p:nvSpPr>
        <p:spPr>
          <a:xfrm>
            <a:off x="6309360" y="1828800"/>
            <a:ext cx="5394960" cy="4160520"/>
          </a:xfrm>
          <a:prstGeom prst="roundRect">
            <a:avLst>
              <a:gd name="adj" fmla="val 3077"/>
            </a:avLst>
          </a:prstGeom>
          <a:solidFill>
            <a:srgbClr val="F6F6F6"/>
          </a:solidFill>
          <a:ln/>
        </p:spPr>
      </p:sp>
      <p:sp>
        <p:nvSpPr>
          <p:cNvPr id="15" name="Shape 9"/>
          <p:cNvSpPr/>
          <p:nvPr/>
        </p:nvSpPr>
        <p:spPr>
          <a:xfrm>
            <a:off x="6629400" y="2121408"/>
            <a:ext cx="548640" cy="548640"/>
          </a:xfrm>
          <a:prstGeom prst="ellipse">
            <a:avLst/>
          </a:prstGeom>
          <a:solidFill>
            <a:srgbClr val="2C5F2D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2046" y="2264054"/>
            <a:ext cx="263347" cy="263347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7360920" y="2157984"/>
            <a:ext cx="4023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三个不足与对策</a:t>
            </a:r>
            <a:endParaRPr lang="en-US" sz="1700" dirty="0"/>
          </a:p>
        </p:txBody>
      </p:sp>
      <p:pic>
        <p:nvPicPr>
          <p:cNvPr id="18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832" y="3026664"/>
            <a:ext cx="237744" cy="237744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7040880" y="291693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【不足1】例：跨部门协同响应慢 → 建立周例会机制</a:t>
            </a:r>
            <a:endParaRPr lang="en-US" sz="1200" dirty="0"/>
          </a:p>
        </p:txBody>
      </p:sp>
      <p:pic>
        <p:nvPicPr>
          <p:cNvPr id="2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6832" y="3986784"/>
            <a:ext cx="237744" cy="237744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7040880" y="387705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【不足2】例：新人上手周期长 → 上线导师制+知识库</a:t>
            </a:r>
            <a:endParaRPr lang="en-US" sz="12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6832" y="4946904"/>
            <a:ext cx="237744" cy="237744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7040880" y="483717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4301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【不足3】例：数据口径不统一 → 8 月完成指标字典</a:t>
            </a:r>
            <a:endParaRPr lang="en-US" sz="1200" dirty="0"/>
          </a:p>
        </p:txBody>
      </p:sp>
      <p:sp>
        <p:nvSpPr>
          <p:cNvPr id="24" name="Text 14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5" name="Text 15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68745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 / 15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 年中工作总结模板</dc:title>
  <dc:subject>PptxGenJS Presentation</dc:subject>
  <dc:creator>云雀工作室</dc:creator>
  <cp:lastModifiedBy>云雀工作室</cp:lastModifiedBy>
  <cp:revision>1</cp:revision>
  <dcterms:created xsi:type="dcterms:W3CDTF">2026-07-24T01:54:02Z</dcterms:created>
  <dcterms:modified xsi:type="dcterms:W3CDTF">2026-07-24T01:54:02Z</dcterms:modified>
</cp:coreProperties>
</file>